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75" r:id="rId4"/>
    <p:sldId id="260" r:id="rId5"/>
    <p:sldId id="270" r:id="rId6"/>
    <p:sldId id="271" r:id="rId7"/>
    <p:sldId id="272" r:id="rId8"/>
    <p:sldId id="273" r:id="rId9"/>
    <p:sldId id="264" r:id="rId10"/>
    <p:sldId id="277" r:id="rId11"/>
    <p:sldId id="278" r:id="rId12"/>
    <p:sldId id="285" r:id="rId13"/>
    <p:sldId id="286" r:id="rId14"/>
    <p:sldId id="287" r:id="rId15"/>
    <p:sldId id="288" r:id="rId16"/>
    <p:sldId id="261" r:id="rId17"/>
    <p:sldId id="265" r:id="rId18"/>
    <p:sldId id="274" r:id="rId19"/>
    <p:sldId id="284" r:id="rId20"/>
    <p:sldId id="266" r:id="rId21"/>
    <p:sldId id="282" r:id="rId22"/>
    <p:sldId id="283" r:id="rId23"/>
    <p:sldId id="281" r:id="rId24"/>
    <p:sldId id="279" r:id="rId25"/>
    <p:sldId id="280" r:id="rId26"/>
    <p:sldId id="292" r:id="rId27"/>
    <p:sldId id="289" r:id="rId28"/>
    <p:sldId id="290" r:id="rId29"/>
    <p:sldId id="291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15">
            <a:extLst>
              <a:ext uri="{FF2B5EF4-FFF2-40B4-BE49-F238E27FC236}">
                <a16:creationId xmlns:a16="http://schemas.microsoft.com/office/drawing/2014/main" id="{AD579530-1077-46B3-BD5C-81BB270A1D5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" name="Rectangle 16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FD36643F-2812-486D-B323-F03BBE197F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  <a:extLst/>
          </a:blip>
          <a:srcRect t="14557" b="29177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45" name="Group 19">
            <a:extLst>
              <a:ext uri="{FF2B5EF4-FFF2-40B4-BE49-F238E27FC236}">
                <a16:creationId xmlns:a16="http://schemas.microsoft.com/office/drawing/2014/main" id="{83F79A5F-63B5-4802-B39B-BF0F89DDDA1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1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3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7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DDE1F632-48FE-4600-8693-5B5CB2932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556" y="2411412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Ces’</a:t>
            </a:r>
            <a:r>
              <a:rPr lang="fr-FR" dirty="0" err="1">
                <a:solidFill>
                  <a:srgbClr val="FF0000"/>
                </a:solidFill>
              </a:rPr>
              <a:t>e</a:t>
            </a:r>
            <a:r>
              <a:rPr lang="fr-FR" dirty="0" err="1"/>
              <a:t>sport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292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9FF345-6C33-48F3-A70B-794C76C76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Démonstrations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FA4E2D-99E6-4DB7-A3C4-B6B598110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Sabres lasers</a:t>
            </a:r>
          </a:p>
          <a:p>
            <a:r>
              <a:rPr lang="fr-FR" dirty="0"/>
              <a:t>Drones</a:t>
            </a:r>
          </a:p>
          <a:p>
            <a:r>
              <a:rPr lang="fr-FR" dirty="0"/>
              <a:t>Atelier maquillage</a:t>
            </a:r>
          </a:p>
          <a:p>
            <a:r>
              <a:rPr lang="fr-FR" dirty="0"/>
              <a:t>Jeux concours</a:t>
            </a:r>
          </a:p>
        </p:txBody>
      </p:sp>
      <p:pic>
        <p:nvPicPr>
          <p:cNvPr id="2050" name="Picture 2" descr="http://sportsaberleague.com/wp-content/uploads/2015/04/1715.jpg">
            <a:extLst>
              <a:ext uri="{FF2B5EF4-FFF2-40B4-BE49-F238E27FC236}">
                <a16:creationId xmlns:a16="http://schemas.microsoft.com/office/drawing/2014/main" id="{37C67BBE-E5CA-46F3-8AE7-B9F008290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832" y="2097088"/>
            <a:ext cx="6513579" cy="434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B3632F1F-C676-4237-A3DA-7E631F8FC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019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47178C-D055-43B6-AB78-57638EB78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Invités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4092F3-2B4D-4ED9-90FB-B64B7E1DB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pPr lvl="1" algn="ctr"/>
            <a:r>
              <a:rPr lang="fr-FR" sz="2400" dirty="0"/>
              <a:t>Youtubeurs</a:t>
            </a:r>
          </a:p>
          <a:p>
            <a:pPr lvl="1" algn="ctr"/>
            <a:r>
              <a:rPr lang="fr-FR" sz="2400" dirty="0"/>
              <a:t>Stars de séries</a:t>
            </a:r>
          </a:p>
          <a:p>
            <a:pPr algn="ctr"/>
            <a:endParaRPr lang="fr-FR" dirty="0"/>
          </a:p>
        </p:txBody>
      </p:sp>
      <p:pic>
        <p:nvPicPr>
          <p:cNvPr id="1026" name="Picture 2" descr="https://upload.wikimedia.org/wikipedia/commons/thumb/b/b8/YouTube_Logo_2017.svg/2000px-YouTube_Logo_2017.svg.png">
            <a:extLst>
              <a:ext uri="{FF2B5EF4-FFF2-40B4-BE49-F238E27FC236}">
                <a16:creationId xmlns:a16="http://schemas.microsoft.com/office/drawing/2014/main" id="{E225CAF3-6462-47E5-8145-C7D02755B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623" y="3811200"/>
            <a:ext cx="6339576" cy="1414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CC6B2375-F92F-4CF7-AA7D-DEA5F3E44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4955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2" name="Rectangle 131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220" name="Picture 4" descr="https://pantoine437.files.wordpress.com/2014/10/000000008068.jpg">
            <a:extLst>
              <a:ext uri="{FF2B5EF4-FFF2-40B4-BE49-F238E27FC236}">
                <a16:creationId xmlns:a16="http://schemas.microsoft.com/office/drawing/2014/main" id="{75B55843-5FFB-4AB3-8AD8-4EF50D1510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3" b="22225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6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8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4" name="AutoShape 2" descr="https://pantoine437.files.wordpress.com/2014/10/000000008068.jpg">
            <a:extLst>
              <a:ext uri="{FF2B5EF4-FFF2-40B4-BE49-F238E27FC236}">
                <a16:creationId xmlns:a16="http://schemas.microsoft.com/office/drawing/2014/main" id="{0F99B1ED-FB5D-4C77-ADCC-4736A665FF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B28313F-5163-4A3C-A730-F9CEE981B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Choix du matériel</a:t>
            </a:r>
          </a:p>
        </p:txBody>
      </p:sp>
    </p:spTree>
    <p:extLst>
      <p:ext uri="{BB962C8B-B14F-4D97-AF65-F5344CB8AC3E}">
        <p14:creationId xmlns:p14="http://schemas.microsoft.com/office/powerpoint/2010/main" val="3563870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055E94-BB05-4075-97CE-FD639BE8C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Routeur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5EBDD3-C8DA-4DAD-B595-0C6FBAC2C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18838"/>
            <a:ext cx="9905999" cy="3541714"/>
          </a:xfrm>
        </p:spPr>
        <p:txBody>
          <a:bodyPr/>
          <a:lstStyle/>
          <a:p>
            <a:endParaRPr lang="fr-FR" dirty="0"/>
          </a:p>
          <a:p>
            <a:endParaRPr lang="fr-FR" dirty="0"/>
          </a:p>
          <a:p>
            <a:r>
              <a:rPr lang="fr-FR" dirty="0"/>
              <a:t>2 routeurs</a:t>
            </a:r>
          </a:p>
          <a:p>
            <a:r>
              <a:rPr lang="fr-FR" dirty="0"/>
              <a:t>2 points d’accès Wi-Fi</a:t>
            </a:r>
          </a:p>
        </p:txBody>
      </p:sp>
      <p:pic>
        <p:nvPicPr>
          <p:cNvPr id="10242" name="Picture 2" descr="https://images-na.ssl-images-amazon.com/images/I/61i-CVkolAL._SL1350_.jpg">
            <a:extLst>
              <a:ext uri="{FF2B5EF4-FFF2-40B4-BE49-F238E27FC236}">
                <a16:creationId xmlns:a16="http://schemas.microsoft.com/office/drawing/2014/main" id="{5AD611D8-60FC-4345-9E44-CD3FB70FE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176" y="2097088"/>
            <a:ext cx="6089235" cy="356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F0E2DA3C-8A14-4DDB-9954-048F19E2D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8537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1C50AB-D13B-45C9-8A59-86CBF912E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Commutateur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9BEF99-975E-43E6-BAA0-96ED7B433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  <a:p>
            <a:r>
              <a:rPr lang="fr-FR" dirty="0"/>
              <a:t>50 commutateurs</a:t>
            </a:r>
          </a:p>
          <a:p>
            <a:r>
              <a:rPr lang="fr-FR" dirty="0"/>
              <a:t>24 ports</a:t>
            </a:r>
          </a:p>
        </p:txBody>
      </p:sp>
      <p:pic>
        <p:nvPicPr>
          <p:cNvPr id="11266" name="Picture 2" descr="https://images-na.ssl-images-amazon.com/images/I/710KkvQix2L._SL1500_.jpg">
            <a:extLst>
              <a:ext uri="{FF2B5EF4-FFF2-40B4-BE49-F238E27FC236}">
                <a16:creationId xmlns:a16="http://schemas.microsoft.com/office/drawing/2014/main" id="{DB04EF04-1C0C-4175-94BD-E0CA76671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812527" y="3160132"/>
            <a:ext cx="5234884" cy="1720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B9813880-7652-4490-AC8B-743CC9614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8593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52A506-6A67-4B84-AC73-D1E1BAA61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Câblage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05E636-88C2-413B-9755-519B71A04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fr-FR" dirty="0"/>
              <a:t>Blindage général</a:t>
            </a:r>
          </a:p>
          <a:p>
            <a:r>
              <a:rPr lang="fr-FR" dirty="0"/>
              <a:t>Blindage par paire</a:t>
            </a:r>
          </a:p>
          <a:p>
            <a:r>
              <a:rPr lang="fr-FR" dirty="0"/>
              <a:t>1.6 km</a:t>
            </a:r>
          </a:p>
          <a:p>
            <a:r>
              <a:rPr lang="fr-FR" dirty="0"/>
              <a:t>Connecteurs RJ-45</a:t>
            </a:r>
          </a:p>
        </p:txBody>
      </p:sp>
      <p:pic>
        <p:nvPicPr>
          <p:cNvPr id="12290" name="Picture 2" descr="https://cdn2.destockable.fr/1607-thickbox_default/cable-ethernet-rigide-categorie-6a-f-ftp-4-paires-a-la-coupe.jpg">
            <a:extLst>
              <a:ext uri="{FF2B5EF4-FFF2-40B4-BE49-F238E27FC236}">
                <a16:creationId xmlns:a16="http://schemas.microsoft.com/office/drawing/2014/main" id="{8FA4F41C-2B21-4C60-BAFB-41D6B0603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80" b="16677"/>
          <a:stretch/>
        </p:blipFill>
        <p:spPr bwMode="auto">
          <a:xfrm>
            <a:off x="7519090" y="1940921"/>
            <a:ext cx="3528321" cy="271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http://www.mhzshop.com/shop/out/pictures/master/product/1/rj45_p1.jpg">
            <a:extLst>
              <a:ext uri="{FF2B5EF4-FFF2-40B4-BE49-F238E27FC236}">
                <a16:creationId xmlns:a16="http://schemas.microsoft.com/office/drawing/2014/main" id="{DE43B316-8DA6-4DE1-9E9E-C12A35132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698" y="4056245"/>
            <a:ext cx="2704840" cy="2163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7BBE96F9-894B-40C0-819F-4CEB32BEE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9648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Group 113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5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20" name="Rectangle 21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1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5" name="Image 34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DA3960DC-2FA9-4BDB-A1E3-0097F47161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b="6230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23" name="Group 222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2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2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EFEF40C-F62E-41BA-BD38-C13B3232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/>
              <a:t>Organisation de la salle</a:t>
            </a:r>
          </a:p>
        </p:txBody>
      </p:sp>
    </p:spTree>
    <p:extLst>
      <p:ext uri="{BB962C8B-B14F-4D97-AF65-F5344CB8AC3E}">
        <p14:creationId xmlns:p14="http://schemas.microsoft.com/office/powerpoint/2010/main" val="3782730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5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texte&#10;&#10;Description générée avec un niveau de confiance très élevé">
            <a:extLst>
              <a:ext uri="{FF2B5EF4-FFF2-40B4-BE49-F238E27FC236}">
                <a16:creationId xmlns:a16="http://schemas.microsoft.com/office/drawing/2014/main" id="{5D78E8BC-DF2F-48BE-8D85-3EDC54C6B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932" y="699217"/>
            <a:ext cx="3777309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E443BF5-2960-4F2C-98D5-C1B838AD5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524" y="1816101"/>
            <a:ext cx="4459286" cy="1478570"/>
          </a:xfrm>
        </p:spPr>
        <p:txBody>
          <a:bodyPr>
            <a:normAutofit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</a:rPr>
              <a:t>Organisation du réseau</a:t>
            </a:r>
          </a:p>
        </p:txBody>
      </p:sp>
      <p:pic>
        <p:nvPicPr>
          <p:cNvPr id="3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A425B6B2-28F5-43F1-B2BE-F6B7D721B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658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FD2F08AF-38CD-4C53-BBED-1D448E87EC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5322"/>
          <a:stretch/>
        </p:blipFill>
        <p:spPr>
          <a:xfrm>
            <a:off x="6057423" y="810874"/>
            <a:ext cx="3705367" cy="523625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88EB089-17DC-4EA7-9AED-E510A54E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77" y="225431"/>
            <a:ext cx="5894387" cy="1478570"/>
          </a:xfrm>
        </p:spPr>
        <p:txBody>
          <a:bodyPr anchor="b">
            <a:normAutofit/>
          </a:bodyPr>
          <a:lstStyle/>
          <a:p>
            <a:r>
              <a:rPr lang="fr-FR" sz="5400" dirty="0">
                <a:solidFill>
                  <a:schemeClr val="bg1"/>
                </a:solidFill>
              </a:rPr>
              <a:t>électricité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0601E7-FD0C-41D2-9B33-5F7DAC538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556" y="2245553"/>
            <a:ext cx="7499626" cy="3541714"/>
          </a:xfrm>
        </p:spPr>
        <p:txBody>
          <a:bodyPr>
            <a:normAutofit/>
          </a:bodyPr>
          <a:lstStyle/>
          <a:p>
            <a:pPr marL="1371600" lvl="3" indent="0" algn="ctr">
              <a:buNone/>
            </a:pPr>
            <a:r>
              <a:rPr lang="fr-FR" sz="2400" dirty="0"/>
              <a:t>  Multiprises :</a:t>
            </a:r>
          </a:p>
          <a:p>
            <a:pPr marL="1828800" lvl="4" indent="0" algn="ctr">
              <a:buNone/>
            </a:pPr>
            <a:r>
              <a:rPr lang="fr-FR" sz="2400" dirty="0"/>
              <a:t>120 blocs de 8</a:t>
            </a:r>
          </a:p>
          <a:p>
            <a:pPr marL="1828800" lvl="4" indent="0" algn="ctr">
              <a:buNone/>
            </a:pPr>
            <a:r>
              <a:rPr lang="fr-FR" sz="2400" dirty="0"/>
              <a:t>50 blocs de 6</a:t>
            </a:r>
          </a:p>
          <a:p>
            <a:pPr marL="1828800" lvl="4" indent="0" algn="ctr">
              <a:buNone/>
            </a:pPr>
            <a:endParaRPr lang="fr-FR" sz="2400" dirty="0"/>
          </a:p>
          <a:p>
            <a:pPr marL="1828800" lvl="4" indent="0" algn="ctr">
              <a:buNone/>
            </a:pPr>
            <a:r>
              <a:rPr lang="fr-FR" sz="3400" dirty="0"/>
              <a:t> Besoin : 2 000 ampères</a:t>
            </a:r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37A608A8-DCBA-460E-8071-81C5EB63E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923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2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4" name="Rectangle 133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5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26" name="Picture 6" descr="http://www.dargaud.com/var/dargaud/storage/images/media/images/stand-valerian/796311-1-fre-FR/stand-valerian.jpg">
            <a:extLst>
              <a:ext uri="{FF2B5EF4-FFF2-40B4-BE49-F238E27FC236}">
                <a16:creationId xmlns:a16="http://schemas.microsoft.com/office/drawing/2014/main" id="{7B32DE53-B664-4E8B-A9B7-4953364633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63" b="7314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7" name="Group 136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8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40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8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9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4" name="AutoShape 2" descr="http://www.dargaud.com/var/dargaud/storage/images/media/images/stand-valerian/796311-1-fre-FR/stand-valerian.jpg">
            <a:extLst>
              <a:ext uri="{FF2B5EF4-FFF2-40B4-BE49-F238E27FC236}">
                <a16:creationId xmlns:a16="http://schemas.microsoft.com/office/drawing/2014/main" id="{456E1A54-58AF-46BC-9682-ED07B65576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6B79D87-9512-4A72-8A30-8BE2D3751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Exposants</a:t>
            </a:r>
          </a:p>
        </p:txBody>
      </p:sp>
    </p:spTree>
    <p:extLst>
      <p:ext uri="{BB962C8B-B14F-4D97-AF65-F5344CB8AC3E}">
        <p14:creationId xmlns:p14="http://schemas.microsoft.com/office/powerpoint/2010/main" val="3449156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D5C0D91-3D1C-4BCE-9CA3-5EF20C7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277013"/>
            <a:ext cx="3494597" cy="349459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8DD3191-7323-4721-9FEB-9BEE1B0A3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58ADEA-F7B6-4A30-B36E-078631DBF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012832" cy="354171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Présentation des différentes activités et jeux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Choix du matériel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Organisation de la salle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Exposants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Budget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Partenaires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endParaRPr lang="fr-FR" sz="1900" dirty="0"/>
          </a:p>
          <a:p>
            <a:pPr>
              <a:lnSpc>
                <a:spcPct val="110000"/>
              </a:lnSpc>
            </a:pPr>
            <a:endParaRPr lang="fr-FR" sz="1900" dirty="0"/>
          </a:p>
        </p:txBody>
      </p:sp>
      <p:pic>
        <p:nvPicPr>
          <p:cNvPr id="6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B9190AF4-4314-4726-994B-D5E6804B1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07515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B5E53F-BB75-4C35-AD1E-F5EA05BEB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Associations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1449D6-A3AF-4516-AE8E-F399792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06756"/>
          </a:xfrm>
        </p:spPr>
        <p:txBody>
          <a:bodyPr numCol="3">
            <a:normAutofit/>
          </a:bodyPr>
          <a:lstStyle/>
          <a:p>
            <a:r>
              <a:rPr lang="fr-FR" dirty="0"/>
              <a:t>Éditeurs </a:t>
            </a:r>
          </a:p>
          <a:p>
            <a:pPr lvl="1"/>
            <a:r>
              <a:rPr lang="fr-FR" dirty="0"/>
              <a:t>De jeux vidéos</a:t>
            </a:r>
          </a:p>
          <a:p>
            <a:pPr lvl="1"/>
            <a:r>
              <a:rPr lang="fr-FR" dirty="0"/>
              <a:t>De mangas</a:t>
            </a:r>
          </a:p>
          <a:p>
            <a:pPr lvl="1"/>
            <a:r>
              <a:rPr lang="fr-FR" dirty="0"/>
              <a:t>De BD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6146" name="Picture 2" descr="https://d1u5p3l4wpay3k.cloudfront.net/southpark_gamepedia/thumb/8/8c/Ubisoft.png/250px-Ubisoft.png?version=2d7da262a268d7ebb8d4815d3712444d">
            <a:extLst>
              <a:ext uri="{FF2B5EF4-FFF2-40B4-BE49-F238E27FC236}">
                <a16:creationId xmlns:a16="http://schemas.microsoft.com/office/drawing/2014/main" id="{12D8B162-54CD-4D6A-8F32-E2E73B430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21" y="1244819"/>
            <a:ext cx="3090716" cy="233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https://www.mediavision.fr/wp-content/uploads/2017/03/EA_logo_logotype.png">
            <a:extLst>
              <a:ext uri="{FF2B5EF4-FFF2-40B4-BE49-F238E27FC236}">
                <a16:creationId xmlns:a16="http://schemas.microsoft.com/office/drawing/2014/main" id="{C0320C7D-A5A1-45A4-9A3D-47D7BBDA62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6152" name="Picture 8" descr="http://www.pngmart.com/files/3/One-Piece-Logo-PNG-Photos.png">
            <a:extLst>
              <a:ext uri="{FF2B5EF4-FFF2-40B4-BE49-F238E27FC236}">
                <a16:creationId xmlns:a16="http://schemas.microsoft.com/office/drawing/2014/main" id="{AF2B88B8-5807-48D3-8CA2-E418C9110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162" y="4113142"/>
            <a:ext cx="6086475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6D16D16B-C973-43F9-917C-C58B57A81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9119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346BC2-B362-4B43-A28D-F8700822F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400" dirty="0">
                <a:solidFill>
                  <a:schemeClr val="bg1"/>
                </a:solidFill>
              </a:rPr>
              <a:t>Commerçants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A105E0-A255-4E4A-9FF0-D52913326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Spécialisés en:</a:t>
            </a:r>
          </a:p>
          <a:p>
            <a:pPr lvl="1"/>
            <a:r>
              <a:rPr lang="fr-FR" dirty="0"/>
              <a:t>Figurines</a:t>
            </a:r>
          </a:p>
          <a:p>
            <a:pPr lvl="1"/>
            <a:r>
              <a:rPr lang="fr-FR" dirty="0"/>
              <a:t>Produits dérivés</a:t>
            </a:r>
          </a:p>
          <a:p>
            <a:pPr lvl="1"/>
            <a:r>
              <a:rPr lang="fr-FR" dirty="0"/>
              <a:t>Musiques</a:t>
            </a:r>
          </a:p>
          <a:p>
            <a:pPr lvl="1"/>
            <a:r>
              <a:rPr lang="fr-FR" dirty="0"/>
              <a:t>Peluches</a:t>
            </a:r>
          </a:p>
          <a:p>
            <a:pPr lvl="1"/>
            <a:r>
              <a:rPr lang="fr-FR" dirty="0"/>
              <a:t>Accessoire de déguisement</a:t>
            </a:r>
          </a:p>
          <a:p>
            <a:endParaRPr lang="fr-FR" dirty="0"/>
          </a:p>
        </p:txBody>
      </p:sp>
      <p:pic>
        <p:nvPicPr>
          <p:cNvPr id="7170" name="Picture 2" descr="https://cdn.idealo.com/folder/Product/4565/1/4565140/s4_produktbild_gross/funko-star-wars-bobble-head-stormtrooper-pop.png">
            <a:extLst>
              <a:ext uri="{FF2B5EF4-FFF2-40B4-BE49-F238E27FC236}">
                <a16:creationId xmlns:a16="http://schemas.microsoft.com/office/drawing/2014/main" id="{5758F98A-21AD-46E4-8685-2026A94F2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098" y="4020344"/>
            <a:ext cx="2798946" cy="233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hoopnod.com/wp-content/uploads/2017/12/peluche-porg-star-wars-grnade-taille-replique-600-x-757.jpg">
            <a:extLst>
              <a:ext uri="{FF2B5EF4-FFF2-40B4-BE49-F238E27FC236}">
                <a16:creationId xmlns:a16="http://schemas.microsoft.com/office/drawing/2014/main" id="{41E5717C-F221-4F27-B98A-A4C86328F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0877" y="1361104"/>
            <a:ext cx="2366534" cy="298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69EF4295-33DC-4902-B0D1-84D603B76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2030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B1931C-8901-4CEF-8826-C0DE3BA02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400" dirty="0">
                <a:solidFill>
                  <a:schemeClr val="bg1"/>
                </a:solidFill>
              </a:rPr>
              <a:t>Illustrateurs</a:t>
            </a:r>
          </a:p>
        </p:txBody>
      </p:sp>
      <p:pic>
        <p:nvPicPr>
          <p:cNvPr id="8194" name="Picture 2" descr="http://static.hitek.fr/img/actualite/2016/01/15/w_f75fe9d6f289c1f3b5382f832ff35477.jpg">
            <a:extLst>
              <a:ext uri="{FF2B5EF4-FFF2-40B4-BE49-F238E27FC236}">
                <a16:creationId xmlns:a16="http://schemas.microsoft.com/office/drawing/2014/main" id="{CD36B797-8E3C-4259-91B9-804FDFBE57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204" y="2097088"/>
            <a:ext cx="6391591" cy="440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E74F6BAB-4483-43DA-93C0-253BB0BBE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42533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02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03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04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2" name="Rectangle 131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100" name="Picture 4" descr="comptabilité-.jpg (717×286)">
            <a:extLst>
              <a:ext uri="{FF2B5EF4-FFF2-40B4-BE49-F238E27FC236}">
                <a16:creationId xmlns:a16="http://schemas.microsoft.com/office/drawing/2014/main" id="{E40425ED-7A56-4996-80B7-CF4D23256E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10" r="-1" b="-1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6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8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BD7DBA5-8A8F-4A7C-A622-DA848E12A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Budget</a:t>
            </a:r>
          </a:p>
        </p:txBody>
      </p:sp>
    </p:spTree>
    <p:extLst>
      <p:ext uri="{BB962C8B-B14F-4D97-AF65-F5344CB8AC3E}">
        <p14:creationId xmlns:p14="http://schemas.microsoft.com/office/powerpoint/2010/main" val="26762224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AE3D7B-A857-4789-92EB-6187A9D6D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5773" y="1572674"/>
            <a:ext cx="3732211" cy="3277622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Budget dans le cas où nous n’avons pas de visiteurs</a:t>
            </a: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5F985F6F-5401-4C96-989D-7EB26D65B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452498"/>
              </p:ext>
            </p:extLst>
          </p:nvPr>
        </p:nvGraphicFramePr>
        <p:xfrm>
          <a:off x="863116" y="543833"/>
          <a:ext cx="6586329" cy="57703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95701">
                  <a:extLst>
                    <a:ext uri="{9D8B030D-6E8A-4147-A177-3AD203B41FA5}">
                      <a16:colId xmlns:a16="http://schemas.microsoft.com/office/drawing/2014/main" val="3804576280"/>
                    </a:ext>
                  </a:extLst>
                </a:gridCol>
                <a:gridCol w="1948070">
                  <a:extLst>
                    <a:ext uri="{9D8B030D-6E8A-4147-A177-3AD203B41FA5}">
                      <a16:colId xmlns:a16="http://schemas.microsoft.com/office/drawing/2014/main" val="577687009"/>
                    </a:ext>
                  </a:extLst>
                </a:gridCol>
                <a:gridCol w="2042558">
                  <a:extLst>
                    <a:ext uri="{9D8B030D-6E8A-4147-A177-3AD203B41FA5}">
                      <a16:colId xmlns:a16="http://schemas.microsoft.com/office/drawing/2014/main" val="82548760"/>
                    </a:ext>
                  </a:extLst>
                </a:gridCol>
              </a:tblGrid>
              <a:tr h="25558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Bénéfices potentiels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Dépenses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12764374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Routeur Wi-Fi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563,97 €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807935651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Câble FFTP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1 248 €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68361916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Connecteur CAT 6a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850790018"/>
                  </a:ext>
                </a:extLst>
              </a:tr>
              <a:tr h="44645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Multiprise parafoudre 6 prises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3 523 €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364752190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Maintien de 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103,92 €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864106585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Protège-câble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2 792 €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748877336"/>
                  </a:ext>
                </a:extLst>
              </a:tr>
              <a:tr h="44645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Armoire de distribution 630A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12 864 €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84543095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Point d'accès sans fil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225 €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44141845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Switch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4 400 €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505722340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de la salle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20 952 €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493648719"/>
                  </a:ext>
                </a:extLst>
              </a:tr>
              <a:tr h="25558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Technicien éclairage/son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07847304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Sécurité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3 020 €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965348251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Electricien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1 520 €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887143613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Serveur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439346022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381149266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BDE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764175835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Autres sponsors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63638220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Buvette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71440780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Traiteur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263686634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Joueurs x500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15 000 €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586798667"/>
                  </a:ext>
                </a:extLst>
              </a:tr>
              <a:tr h="25558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Visiteurs (prévision 0)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421405379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stand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7 000 €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29672536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Total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25 500,00 €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51 532,25 €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965356025"/>
                  </a:ext>
                </a:extLst>
              </a:tr>
            </a:tbl>
          </a:graphicData>
        </a:graphic>
      </p:graphicFrame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DBE9DD69-C392-4273-8DCA-1BE1ECC34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3867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AE3D7B-A857-4789-92EB-6187A9D6D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5773" y="1572674"/>
            <a:ext cx="3732211" cy="3277622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Budget dans le cas où nous avons 2500 visiteurs</a:t>
            </a:r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F53DF14D-D45B-4ACC-8BA0-0256DFF10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8725"/>
              </p:ext>
            </p:extLst>
          </p:nvPr>
        </p:nvGraphicFramePr>
        <p:xfrm>
          <a:off x="954157" y="662610"/>
          <a:ext cx="6533324" cy="55327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93035">
                  <a:extLst>
                    <a:ext uri="{9D8B030D-6E8A-4147-A177-3AD203B41FA5}">
                      <a16:colId xmlns:a16="http://schemas.microsoft.com/office/drawing/2014/main" val="254431425"/>
                    </a:ext>
                  </a:extLst>
                </a:gridCol>
                <a:gridCol w="2051465">
                  <a:extLst>
                    <a:ext uri="{9D8B030D-6E8A-4147-A177-3AD203B41FA5}">
                      <a16:colId xmlns:a16="http://schemas.microsoft.com/office/drawing/2014/main" val="2694356224"/>
                    </a:ext>
                  </a:extLst>
                </a:gridCol>
                <a:gridCol w="1788824">
                  <a:extLst>
                    <a:ext uri="{9D8B030D-6E8A-4147-A177-3AD203B41FA5}">
                      <a16:colId xmlns:a16="http://schemas.microsoft.com/office/drawing/2014/main" val="360434689"/>
                    </a:ext>
                  </a:extLst>
                </a:gridCol>
              </a:tblGrid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Bénéfices potentiels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Dépenses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509122892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Routeur Wi-Fi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563,97 €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528390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Câble FFTP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1 248 €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3493623369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Connecteur CAT 6a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74017162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Multiprise parafoudre 6 prises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3 523 €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902360608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Maintien de 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103,92 €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09354554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Protège-câble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2 792 €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048839530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Armoire de distribution 630A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12 864 €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689440139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Point d'accès sans fil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225 €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31072024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Switch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4 400 €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730105028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de la salle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20 952 €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176937890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Technicien éclairage/son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757102530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Sécurité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3 020 €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3960622203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Electricien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1 520 €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227239366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Serveur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98959539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824817393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BDE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266122628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Autres sponsors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42366761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Buvette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7 500 €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907615893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Traiteur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52162504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Joueurs x500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15 000 €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4180882089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Visiteurs (prévision 2 500)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410080830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stand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7 000 €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861706912"/>
                  </a:ext>
                </a:extLst>
              </a:tr>
              <a:tr h="234891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Total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b="1" dirty="0">
                          <a:effectLst/>
                        </a:rPr>
                        <a:t>54 700,00 €</a:t>
                      </a:r>
                      <a:endParaRPr lang="fr-FR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b="1" dirty="0">
                          <a:effectLst/>
                        </a:rPr>
                        <a:t>51 532,25 €</a:t>
                      </a:r>
                      <a:endParaRPr lang="fr-FR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50" marR="7450" marT="7450" marB="0" anchor="ctr"/>
                </a:tc>
                <a:extLst>
                  <a:ext uri="{0D108BD9-81ED-4DB2-BD59-A6C34878D82A}">
                    <a16:rowId xmlns:a16="http://schemas.microsoft.com/office/drawing/2014/main" val="2021101141"/>
                  </a:ext>
                </a:extLst>
              </a:tr>
            </a:tbl>
          </a:graphicData>
        </a:graphic>
      </p:graphicFrame>
      <p:pic>
        <p:nvPicPr>
          <p:cNvPr id="6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F0BA62A4-0239-4725-9F72-A4A8A5638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21634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2" name="Rectangle 131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340" name="Picture 4" descr="http://www.alsacetech.org/wp-content/uploads/2017/08/Logo_exia_inge%CC%811.jpg">
            <a:extLst>
              <a:ext uri="{FF2B5EF4-FFF2-40B4-BE49-F238E27FC236}">
                <a16:creationId xmlns:a16="http://schemas.microsoft.com/office/drawing/2014/main" id="{CA46986E-FCFC-43EA-920E-1B359BC299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6" r="1837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6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8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F571A7B-932D-449E-96AB-EFFA08DEC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Partenaires</a:t>
            </a:r>
          </a:p>
        </p:txBody>
      </p:sp>
    </p:spTree>
    <p:extLst>
      <p:ext uri="{BB962C8B-B14F-4D97-AF65-F5344CB8AC3E}">
        <p14:creationId xmlns:p14="http://schemas.microsoft.com/office/powerpoint/2010/main" val="3447026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84B107-ABEC-42D3-9E4A-37A685EE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</a:rPr>
              <a:t>Partenaires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CE3181-02DC-49BF-95D7-C140CBBD9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404231"/>
            <a:ext cx="9905999" cy="3541714"/>
          </a:xfrm>
        </p:spPr>
        <p:txBody>
          <a:bodyPr/>
          <a:lstStyle/>
          <a:p>
            <a:r>
              <a:rPr lang="fr-FR" dirty="0"/>
              <a:t>Sponsoring</a:t>
            </a:r>
          </a:p>
          <a:p>
            <a:r>
              <a:rPr lang="fr-FR" dirty="0"/>
              <a:t>Stand de 9m²</a:t>
            </a:r>
          </a:p>
          <a:p>
            <a:r>
              <a:rPr lang="fr-FR" dirty="0"/>
              <a:t>Affichage publicitaire</a:t>
            </a:r>
          </a:p>
          <a:p>
            <a:r>
              <a:rPr lang="fr-FR" dirty="0"/>
              <a:t>Affichage du logo sur plusieurs supports</a:t>
            </a:r>
          </a:p>
        </p:txBody>
      </p:sp>
      <p:pic>
        <p:nvPicPr>
          <p:cNvPr id="13314" name="Picture 2" descr="L’image contient peut-être : 3 personnes, personnes souriantes, personnes debout">
            <a:extLst>
              <a:ext uri="{FF2B5EF4-FFF2-40B4-BE49-F238E27FC236}">
                <a16:creationId xmlns:a16="http://schemas.microsoft.com/office/drawing/2014/main" id="{B5942C4C-5071-483C-AD63-318E269EA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540" y="2404231"/>
            <a:ext cx="4474871" cy="2517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13DF3FAC-DAC7-4667-82A4-A15032C9D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431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68AB98-F4D8-4A4B-852A-71474260D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975" y="1950430"/>
            <a:ext cx="9905998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fr-FR" sz="13800" dirty="0">
                <a:solidFill>
                  <a:schemeClr val="bg1"/>
                </a:solidFill>
              </a:rPr>
              <a:t>Conclusion</a:t>
            </a:r>
            <a:endParaRPr lang="fr-FR" sz="4800" dirty="0">
              <a:solidFill>
                <a:schemeClr val="bg1"/>
              </a:solidFill>
            </a:endParaRPr>
          </a:p>
        </p:txBody>
      </p:sp>
      <p:pic>
        <p:nvPicPr>
          <p:cNvPr id="15362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72F0515C-DA76-4596-ABB2-4AD408DB0A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1303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7" name="Rectangle 66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AFA06D73-8937-4E51-995F-D624A7FD76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t="14557" b="29177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70" name="Group 69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71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73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4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5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6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7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8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9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0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1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2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3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4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5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6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7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8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9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0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1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2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469E6C9-62BA-4DDA-9239-7CD9481F4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743461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Merci pour </a:t>
            </a:r>
            <a:r>
              <a:rPr lang="fr-FR" sz="4400" dirty="0"/>
              <a:t>votre</a:t>
            </a:r>
            <a:r>
              <a:rPr lang="en-US" sz="4400" dirty="0"/>
              <a:t> attention</a:t>
            </a:r>
          </a:p>
        </p:txBody>
      </p:sp>
    </p:spTree>
    <p:extLst>
      <p:ext uri="{BB962C8B-B14F-4D97-AF65-F5344CB8AC3E}">
        <p14:creationId xmlns:p14="http://schemas.microsoft.com/office/powerpoint/2010/main" val="100418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0" name="Rectangle 12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0" name="Picture 2" descr="http://www.extremetech.com/wp-content/uploads/2011/11/dreamhack-night-shot.jpg">
            <a:extLst>
              <a:ext uri="{FF2B5EF4-FFF2-40B4-BE49-F238E27FC236}">
                <a16:creationId xmlns:a16="http://schemas.microsoft.com/office/drawing/2014/main" id="{C9F44D98-D22F-4D7F-8608-8B87502633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0" r="1573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3" name="Group 132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E2CC0EA-E040-4D68-9C94-DB14DEA40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Jeux</a:t>
            </a:r>
          </a:p>
        </p:txBody>
      </p:sp>
    </p:spTree>
    <p:extLst>
      <p:ext uri="{BB962C8B-B14F-4D97-AF65-F5344CB8AC3E}">
        <p14:creationId xmlns:p14="http://schemas.microsoft.com/office/powerpoint/2010/main" val="653831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olstatic-a.akamaihd.net/frontpage/apps/prod/playnow-global/en_US/f1896aaffe69e2fec207246d8b7e0b5ff3a378ba/assets/img/lol-logo.png">
            <a:extLst>
              <a:ext uri="{FF2B5EF4-FFF2-40B4-BE49-F238E27FC236}">
                <a16:creationId xmlns:a16="http://schemas.microsoft.com/office/drawing/2014/main" id="{C7268429-1A42-45B7-9B93-44DC1A749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3157708"/>
            <a:ext cx="4689234" cy="1733208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20B279-7C93-434D-8FA2-F5C7103A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du projet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LOL – </a:t>
            </a:r>
            <a:r>
              <a:rPr lang="fr-FR" dirty="0">
                <a:solidFill>
                  <a:srgbClr val="FF0000"/>
                </a:solidFill>
              </a:rPr>
              <a:t>L</a:t>
            </a:r>
            <a:r>
              <a:rPr lang="fr-FR" dirty="0">
                <a:solidFill>
                  <a:schemeClr val="bg1"/>
                </a:solidFill>
              </a:rPr>
              <a:t>eague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egends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D12D61-1885-40DA-BD2E-B2D811AD1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7789" y="189167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4000" dirty="0"/>
          </a:p>
          <a:p>
            <a:pPr marL="0" indent="0">
              <a:buNone/>
            </a:pPr>
            <a:endParaRPr lang="fr-FR" sz="4000" dirty="0"/>
          </a:p>
          <a:p>
            <a:pPr marL="0" indent="0">
              <a:buNone/>
            </a:pPr>
            <a:r>
              <a:rPr lang="fr-FR" sz="4000" dirty="0"/>
              <a:t>240 joueurs</a:t>
            </a:r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6422AD2D-AB3C-4DA1-9E1A-42A66549C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235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4" descr="http://www.eclypsia.com/content/Counter%20Strike/thumb_csgo_portail_fps.png">
            <a:extLst>
              <a:ext uri="{FF2B5EF4-FFF2-40B4-BE49-F238E27FC236}">
                <a16:creationId xmlns:a16="http://schemas.microsoft.com/office/drawing/2014/main" id="{6E6B95F1-E4FD-4FF2-BD63-E70FF0BE2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75096"/>
            <a:ext cx="4689234" cy="2098432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F9C14D1-4149-47B0-A7B4-018C88721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CS GO –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>
                <a:solidFill>
                  <a:schemeClr val="bg1"/>
                </a:solidFill>
              </a:rPr>
              <a:t>ounter </a:t>
            </a:r>
            <a:r>
              <a:rPr lang="fr-FR" dirty="0">
                <a:solidFill>
                  <a:srgbClr val="FF0000"/>
                </a:solidFill>
              </a:rPr>
              <a:t>s</a:t>
            </a:r>
            <a:r>
              <a:rPr lang="fr-FR" dirty="0">
                <a:solidFill>
                  <a:schemeClr val="bg1"/>
                </a:solidFill>
              </a:rPr>
              <a:t>trike : </a:t>
            </a:r>
            <a:r>
              <a:rPr lang="fr-FR" dirty="0">
                <a:solidFill>
                  <a:srgbClr val="FF0000"/>
                </a:solidFill>
              </a:rPr>
              <a:t>G</a:t>
            </a:r>
            <a:r>
              <a:rPr lang="fr-FR" dirty="0">
                <a:solidFill>
                  <a:schemeClr val="bg1"/>
                </a:solidFill>
              </a:rPr>
              <a:t>lobal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ffensive</a:t>
            </a:r>
          </a:p>
        </p:txBody>
      </p:sp>
      <p:sp>
        <p:nvSpPr>
          <p:cNvPr id="2057" name="Content Placeholder 2056"/>
          <p:cNvSpPr>
            <a:spLocks noGrp="1"/>
          </p:cNvSpPr>
          <p:nvPr>
            <p:ph idx="1"/>
          </p:nvPr>
        </p:nvSpPr>
        <p:spPr>
          <a:xfrm>
            <a:off x="6880066" y="1891678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120 </a:t>
            </a:r>
            <a:r>
              <a:rPr lang="en-US" sz="4000" dirty="0" err="1"/>
              <a:t>joueurs</a:t>
            </a:r>
            <a:endParaRPr lang="en-US" sz="4000" dirty="0"/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DDDCCCCD-F3DF-4851-87E0-F820A1153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521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2" descr="https://d2q63o9r0h0ohi.cloudfront.net/images/logos/logo-small-914ab388ea8891cdeca192ea4d7c1cd611d05b687de1b8a5f4a25daa01e512d3d83ffe3182654e826da7ddc4d363ae98be0fc9df647d317470ba492a458c7e7f.png">
            <a:extLst>
              <a:ext uri="{FF2B5EF4-FFF2-40B4-BE49-F238E27FC236}">
                <a16:creationId xmlns:a16="http://schemas.microsoft.com/office/drawing/2014/main" id="{0C303FFF-6728-4BFF-B331-4BE7E976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45788"/>
            <a:ext cx="4689234" cy="215704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CA9E945-6409-43FE-9DF8-C9D41DECB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H</a:t>
            </a:r>
            <a:r>
              <a:rPr lang="fr-FR" dirty="0" err="1">
                <a:solidFill>
                  <a:schemeClr val="bg1"/>
                </a:solidFill>
              </a:rPr>
              <a:t>earthStone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079" name="Content Placeholder 3078"/>
          <p:cNvSpPr>
            <a:spLocks noGrp="1"/>
          </p:cNvSpPr>
          <p:nvPr>
            <p:ph idx="1"/>
          </p:nvPr>
        </p:nvSpPr>
        <p:spPr>
          <a:xfrm>
            <a:off x="6815029" y="1855591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48 </a:t>
            </a:r>
            <a:r>
              <a:rPr lang="en-US" sz="4000" dirty="0" err="1"/>
              <a:t>joueurs</a:t>
            </a:r>
            <a:endParaRPr lang="en-US" sz="4000" dirty="0"/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D7A015D7-3CD9-48EC-A4C8-4A5FD2089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6639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2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4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7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8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2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2" name="Picture 2" descr="https://news.xbox.com/en-us/wp-content/uploads/PUBG_Logo_color_RGB.jpg">
            <a:extLst>
              <a:ext uri="{FF2B5EF4-FFF2-40B4-BE49-F238E27FC236}">
                <a16:creationId xmlns:a16="http://schemas.microsoft.com/office/drawing/2014/main" id="{1333F6F1-1E10-4A9A-81F1-33056A043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646850"/>
            <a:ext cx="4689234" cy="2754924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4326E33-9E51-4F33-B3D1-51291D8C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PUBG –</a:t>
            </a:r>
            <a:r>
              <a:rPr lang="en-US" dirty="0" err="1">
                <a:solidFill>
                  <a:srgbClr val="FF0000"/>
                </a:solidFill>
              </a:rPr>
              <a:t>p</a:t>
            </a:r>
            <a:r>
              <a:rPr lang="en-US" dirty="0" err="1">
                <a:solidFill>
                  <a:schemeClr val="bg1"/>
                </a:solidFill>
              </a:rPr>
              <a:t>layer</a:t>
            </a:r>
            <a:r>
              <a:rPr lang="en-US" dirty="0" err="1">
                <a:solidFill>
                  <a:srgbClr val="FF0000"/>
                </a:solidFill>
              </a:rPr>
              <a:t>u</a:t>
            </a:r>
            <a:r>
              <a:rPr lang="en-US" dirty="0" err="1">
                <a:solidFill>
                  <a:schemeClr val="bg1"/>
                </a:solidFill>
              </a:rPr>
              <a:t>nknown’s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>
                <a:solidFill>
                  <a:schemeClr val="bg1"/>
                </a:solidFill>
              </a:rPr>
              <a:t>attle</a:t>
            </a:r>
            <a:r>
              <a:rPr lang="en-US" dirty="0">
                <a:solidFill>
                  <a:srgbClr val="FF0000"/>
                </a:solidFill>
              </a:rPr>
              <a:t>g</a:t>
            </a:r>
            <a:r>
              <a:rPr lang="en-US" dirty="0">
                <a:solidFill>
                  <a:schemeClr val="bg1"/>
                </a:solidFill>
              </a:rPr>
              <a:t>rounds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6655982" y="1778793"/>
            <a:ext cx="4710683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48 </a:t>
            </a:r>
            <a:r>
              <a:rPr lang="en-US" sz="4000" dirty="0" err="1"/>
              <a:t>joueurs</a:t>
            </a:r>
            <a:endParaRPr lang="en-US" sz="4000" dirty="0"/>
          </a:p>
        </p:txBody>
      </p:sp>
      <p:pic>
        <p:nvPicPr>
          <p:cNvPr id="59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D194513B-B88B-4A3B-BC17-9E737B6EB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32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2" descr="https://www.hrkgame.com/media/games/.thumbnails/header_mjMZYb9.jpg/header_mjMZYb9-460x215.jpg">
            <a:extLst>
              <a:ext uri="{FF2B5EF4-FFF2-40B4-BE49-F238E27FC236}">
                <a16:creationId xmlns:a16="http://schemas.microsoft.com/office/drawing/2014/main" id="{9A0D087A-D658-454F-A055-AF1395FB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28204"/>
            <a:ext cx="4689234" cy="2192216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902C026-1FBD-479C-AACC-EE728CF25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R</a:t>
            </a:r>
            <a:r>
              <a:rPr lang="fr-FR" dirty="0">
                <a:solidFill>
                  <a:schemeClr val="bg1"/>
                </a:solidFill>
              </a:rPr>
              <a:t>ocket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eague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6730623" y="1897794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000" dirty="0"/>
              <a:t>48 </a:t>
            </a:r>
            <a:r>
              <a:rPr lang="en-US" sz="4000" dirty="0" err="1"/>
              <a:t>joueurs</a:t>
            </a:r>
            <a:endParaRPr lang="en-US" sz="4000" dirty="0"/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CCB4BF4F-124B-40C8-8A14-539D25665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4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578DEA-A627-4CD9-BE0C-83EE4CEA3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des différentes activités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38D97F-9A0F-431E-90BF-AC995449F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>
            <a:normAutofit/>
          </a:bodyPr>
          <a:lstStyle/>
          <a:p>
            <a:r>
              <a:rPr lang="fr-FR" dirty="0"/>
              <a:t>Cosplay</a:t>
            </a:r>
          </a:p>
          <a:p>
            <a:r>
              <a:rPr lang="fr-FR" dirty="0"/>
              <a:t>Jeux en libre accès</a:t>
            </a:r>
          </a:p>
          <a:p>
            <a:pPr lvl="1"/>
            <a:r>
              <a:rPr lang="fr-FR" dirty="0"/>
              <a:t>Bornes d’arcade</a:t>
            </a:r>
          </a:p>
          <a:p>
            <a:pPr lvl="1"/>
            <a:r>
              <a:rPr lang="fr-FR" dirty="0"/>
              <a:t>Consoles</a:t>
            </a:r>
          </a:p>
          <a:p>
            <a:pPr lvl="2"/>
            <a:r>
              <a:rPr lang="fr-FR" dirty="0"/>
              <a:t>Xbox</a:t>
            </a:r>
          </a:p>
          <a:p>
            <a:pPr lvl="2"/>
            <a:r>
              <a:rPr lang="fr-FR" dirty="0"/>
              <a:t>Ps3/4</a:t>
            </a:r>
          </a:p>
          <a:p>
            <a:pPr lvl="2"/>
            <a:r>
              <a:rPr lang="fr-FR" dirty="0"/>
              <a:t>Wii U</a:t>
            </a:r>
          </a:p>
          <a:p>
            <a:pPr lvl="1"/>
            <a:r>
              <a:rPr lang="fr-FR" dirty="0"/>
              <a:t>Jeux de plateau</a:t>
            </a:r>
          </a:p>
          <a:p>
            <a:endParaRPr lang="fr-FR" dirty="0"/>
          </a:p>
        </p:txBody>
      </p:sp>
      <p:pic>
        <p:nvPicPr>
          <p:cNvPr id="3074" name="Picture 2" descr="https://i.pinimg.com/originals/94/bc/d3/94bcd361c3a4599f618cf3e073d01252.jpg">
            <a:extLst>
              <a:ext uri="{FF2B5EF4-FFF2-40B4-BE49-F238E27FC236}">
                <a16:creationId xmlns:a16="http://schemas.microsoft.com/office/drawing/2014/main" id="{08863057-4C07-4D5A-BA65-A0989EB0A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686" y="2097088"/>
            <a:ext cx="5293725" cy="3970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38BE9DF5-8844-4BBF-B4BC-70EA6B6CC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65170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857</TotalTime>
  <Words>429</Words>
  <Application>Microsoft Office PowerPoint</Application>
  <PresentationFormat>Grand écran</PresentationFormat>
  <Paragraphs>241</Paragraphs>
  <Slides>29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5" baseType="lpstr">
      <vt:lpstr>Arial</vt:lpstr>
      <vt:lpstr>Calibri</vt:lpstr>
      <vt:lpstr>Times New Roman</vt:lpstr>
      <vt:lpstr>Trebuchet MS</vt:lpstr>
      <vt:lpstr>Tw Cen MT</vt:lpstr>
      <vt:lpstr>Circuit</vt:lpstr>
      <vt:lpstr>Ces’esport</vt:lpstr>
      <vt:lpstr>Sommaire</vt:lpstr>
      <vt:lpstr>Jeux</vt:lpstr>
      <vt:lpstr>Présentation du projet LOL – League of legends</vt:lpstr>
      <vt:lpstr>CS GO – Counter strike : Global offensive</vt:lpstr>
      <vt:lpstr>HearthStone</vt:lpstr>
      <vt:lpstr>PUBG –playerunknown’s battlegrounds</vt:lpstr>
      <vt:lpstr>Rocket league</vt:lpstr>
      <vt:lpstr>Présentation des différentes activités</vt:lpstr>
      <vt:lpstr>Démonstrations</vt:lpstr>
      <vt:lpstr>Invités</vt:lpstr>
      <vt:lpstr>Choix du matériel</vt:lpstr>
      <vt:lpstr>Routeur</vt:lpstr>
      <vt:lpstr>Commutateur</vt:lpstr>
      <vt:lpstr>Câblage</vt:lpstr>
      <vt:lpstr>Organisation de la salle</vt:lpstr>
      <vt:lpstr>Organisation du réseau</vt:lpstr>
      <vt:lpstr>électricité</vt:lpstr>
      <vt:lpstr>Exposants</vt:lpstr>
      <vt:lpstr>Associations</vt:lpstr>
      <vt:lpstr>Commerçants</vt:lpstr>
      <vt:lpstr>Illustrateurs</vt:lpstr>
      <vt:lpstr>Budget</vt:lpstr>
      <vt:lpstr>Budget dans le cas où nous n’avons pas de visiteurs</vt:lpstr>
      <vt:lpstr>Budget dans le cas où nous avons 2500 visiteurs</vt:lpstr>
      <vt:lpstr>Partenaires</vt:lpstr>
      <vt:lpstr>Partenaires</vt:lpstr>
      <vt:lpstr>Conclusion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MARJOLET LOUIS</dc:creator>
  <cp:lastModifiedBy>MARJOLET LOUIS</cp:lastModifiedBy>
  <cp:revision>152</cp:revision>
  <dcterms:created xsi:type="dcterms:W3CDTF">2017-12-19T13:03:19Z</dcterms:created>
  <dcterms:modified xsi:type="dcterms:W3CDTF">2017-12-22T10:26:43Z</dcterms:modified>
</cp:coreProperties>
</file>

<file path=docProps/thumbnail.jpeg>
</file>